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3" autoAdjust="0"/>
    <p:restoredTop sz="94660"/>
  </p:normalViewPr>
  <p:slideViewPr>
    <p:cSldViewPr>
      <p:cViewPr varScale="1">
        <p:scale>
          <a:sx n="74" d="100"/>
          <a:sy n="74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AF773-3204-4099-9C53-72D9230F75C8}" type="datetimeFigureOut">
              <a:rPr lang="en-US" smtClean="0"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24690-549E-4FB6-AE93-D122975F64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Equilibrium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 between chemical equilibrium and chemical kinetics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A+B          C</a:t>
            </a:r>
          </a:p>
          <a:p>
            <a:pPr>
              <a:buNone/>
            </a:pPr>
            <a:r>
              <a:rPr lang="en-US" dirty="0" smtClean="0"/>
              <a:t>Rate forward = </a:t>
            </a:r>
            <a:r>
              <a:rPr lang="en-US" i="1" dirty="0" smtClean="0"/>
              <a:t> </a:t>
            </a:r>
            <a:r>
              <a:rPr lang="en-US" i="1" dirty="0" err="1"/>
              <a:t>k</a:t>
            </a:r>
            <a:r>
              <a:rPr lang="en-US" sz="2400" i="1" dirty="0" err="1" smtClean="0"/>
              <a:t>f</a:t>
            </a:r>
            <a:r>
              <a:rPr lang="en-US" sz="2400" i="1" dirty="0" smtClean="0"/>
              <a:t> </a:t>
            </a:r>
            <a:r>
              <a:rPr lang="en-US" i="1" dirty="0" smtClean="0"/>
              <a:t> </a:t>
            </a:r>
            <a:r>
              <a:rPr lang="en-US" dirty="0" smtClean="0"/>
              <a:t>[A][B]</a:t>
            </a:r>
          </a:p>
          <a:p>
            <a:pPr>
              <a:buNone/>
            </a:pPr>
            <a:r>
              <a:rPr lang="en-US" dirty="0" smtClean="0"/>
              <a:t>Rate reverse  =  </a:t>
            </a:r>
            <a:r>
              <a:rPr lang="en-US" dirty="0" err="1" smtClean="0"/>
              <a:t>k</a:t>
            </a:r>
            <a:r>
              <a:rPr lang="en-US" sz="2400" i="1" dirty="0" err="1"/>
              <a:t>r</a:t>
            </a:r>
            <a:r>
              <a:rPr lang="en-US" dirty="0" smtClean="0"/>
              <a:t> [C][D]</a:t>
            </a:r>
          </a:p>
          <a:p>
            <a:pPr>
              <a:buNone/>
            </a:pPr>
            <a:r>
              <a:rPr lang="en-US" dirty="0" smtClean="0"/>
              <a:t>At equilibrium</a:t>
            </a:r>
            <a:r>
              <a:rPr lang="en-US" i="1" dirty="0" smtClean="0"/>
              <a:t> </a:t>
            </a:r>
            <a:r>
              <a:rPr lang="en-US" i="1" dirty="0" err="1" smtClean="0"/>
              <a:t>k</a:t>
            </a:r>
            <a:r>
              <a:rPr lang="en-US" sz="2400" i="1" dirty="0" err="1" smtClean="0"/>
              <a:t>f</a:t>
            </a:r>
            <a:r>
              <a:rPr lang="en-US" sz="2400" i="1" dirty="0" smtClean="0"/>
              <a:t> </a:t>
            </a:r>
            <a:r>
              <a:rPr lang="en-US" i="1" dirty="0" smtClean="0"/>
              <a:t> </a:t>
            </a:r>
            <a:r>
              <a:rPr lang="en-US" dirty="0" smtClean="0"/>
              <a:t>[A][B]=</a:t>
            </a:r>
            <a:r>
              <a:rPr lang="en-US" i="1" dirty="0" smtClean="0"/>
              <a:t> </a:t>
            </a:r>
            <a:r>
              <a:rPr lang="en-US" i="1" dirty="0" err="1" smtClean="0"/>
              <a:t>k</a:t>
            </a:r>
            <a:r>
              <a:rPr lang="en-US" sz="2400" i="1" dirty="0" err="1"/>
              <a:t>r</a:t>
            </a:r>
            <a:r>
              <a:rPr lang="en-US" sz="2400" i="1" dirty="0" smtClean="0"/>
              <a:t> </a:t>
            </a:r>
            <a:r>
              <a:rPr lang="en-US" i="1" dirty="0" smtClean="0"/>
              <a:t> </a:t>
            </a:r>
            <a:r>
              <a:rPr lang="en-US" dirty="0" smtClean="0"/>
              <a:t>[C][D]</a:t>
            </a:r>
          </a:p>
          <a:p>
            <a:pPr>
              <a:buNone/>
            </a:pPr>
            <a:r>
              <a:rPr lang="en-US" i="1" dirty="0" err="1" smtClean="0"/>
              <a:t>k</a:t>
            </a:r>
            <a:r>
              <a:rPr lang="en-US" sz="2400" i="1" dirty="0" err="1" smtClean="0"/>
              <a:t>f</a:t>
            </a:r>
            <a:r>
              <a:rPr lang="en-US" sz="2400" dirty="0" smtClean="0"/>
              <a:t>/</a:t>
            </a:r>
            <a:r>
              <a:rPr lang="en-US" dirty="0" smtClean="0"/>
              <a:t> </a:t>
            </a:r>
            <a:r>
              <a:rPr lang="en-US" i="1" dirty="0" err="1" smtClean="0"/>
              <a:t>k</a:t>
            </a:r>
            <a:r>
              <a:rPr lang="en-US" sz="2400" i="1" dirty="0" err="1" smtClean="0"/>
              <a:t>r</a:t>
            </a:r>
            <a:r>
              <a:rPr lang="en-US" sz="2400" i="1" dirty="0" smtClean="0"/>
              <a:t> = </a:t>
            </a:r>
            <a:r>
              <a:rPr lang="en-US" dirty="0" smtClean="0"/>
              <a:t>[C][D]/ [A][B]= </a:t>
            </a:r>
            <a:r>
              <a:rPr lang="en-US" dirty="0" err="1" smtClean="0"/>
              <a:t>K</a:t>
            </a:r>
            <a:r>
              <a:rPr lang="en-US" sz="2400" dirty="0" err="1" smtClean="0"/>
              <a:t>c</a:t>
            </a:r>
            <a:endParaRPr lang="en-US" i="1" dirty="0"/>
          </a:p>
        </p:txBody>
      </p:sp>
      <p:sp>
        <p:nvSpPr>
          <p:cNvPr id="4" name="Left-Right Arrow 3"/>
          <p:cNvSpPr/>
          <p:nvPr/>
        </p:nvSpPr>
        <p:spPr>
          <a:xfrm>
            <a:off x="1676400" y="1828800"/>
            <a:ext cx="6096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The state reached when the concentration of reactants and products remain constant over time.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Owner\Desktop\reaction-rate-time-graph (1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819400"/>
            <a:ext cx="5486400" cy="3889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Equation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876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The concentration o pure solids and pure liquids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 are not included in the equation. We include only </a:t>
            </a:r>
          </a:p>
          <a:p>
            <a:pPr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 the concentration of solutes and gases.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2053" name="Picture 5" descr="http://www.chemguide.co.uk/physical/equilibria/geneqmfw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101840" cy="457200"/>
          </a:xfrm>
          <a:prstGeom prst="rect">
            <a:avLst/>
          </a:prstGeom>
          <a:noFill/>
        </p:spPr>
      </p:pic>
      <p:pic>
        <p:nvPicPr>
          <p:cNvPr id="2055" name="Picture 7" descr="http://www.chemguide.co.uk/physical/equilibria/definek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286000"/>
            <a:ext cx="6273140" cy="2743200"/>
          </a:xfrm>
          <a:prstGeom prst="rect">
            <a:avLst/>
          </a:prstGeom>
          <a:noFill/>
        </p:spPr>
      </p:pic>
      <p:pic>
        <p:nvPicPr>
          <p:cNvPr id="12" name="Content Placeholder 3" descr="C:\Users\Owner\Desktop\Summer\0007-006-fish-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334000" y="5257800"/>
            <a:ext cx="3581401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Composition of equilibrium mixture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</a:t>
            </a:r>
            <a:r>
              <a:rPr lang="en-US" dirty="0" err="1" smtClean="0"/>
              <a:t>K</a:t>
            </a:r>
            <a:r>
              <a:rPr lang="en-US" sz="2400" dirty="0" err="1" smtClean="0"/>
              <a:t>c</a:t>
            </a:r>
            <a:r>
              <a:rPr lang="en-US" sz="2400" dirty="0" smtClean="0"/>
              <a:t> </a:t>
            </a:r>
            <a:r>
              <a:rPr lang="en-US" dirty="0" smtClean="0"/>
              <a:t>&gt; 10^3, products predominate over reactants and the reaction proceeds nearly completion.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K</a:t>
            </a:r>
            <a:r>
              <a:rPr lang="en-US" sz="2400" dirty="0" err="1" smtClean="0"/>
              <a:t>c</a:t>
            </a:r>
            <a:r>
              <a:rPr lang="en-US" sz="2400" dirty="0" smtClean="0"/>
              <a:t> </a:t>
            </a:r>
            <a:r>
              <a:rPr lang="en-US" dirty="0" smtClean="0"/>
              <a:t>&lt; 10^-3, reactants predominate over products and the reaction proceeds hardly at all.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K</a:t>
            </a:r>
            <a:r>
              <a:rPr lang="en-US" sz="2400" dirty="0" err="1" smtClean="0"/>
              <a:t>c</a:t>
            </a:r>
            <a:r>
              <a:rPr lang="en-US" dirty="0" smtClean="0"/>
              <a:t> is in the range 10^-3 and 10^3, appreciable concentration of </a:t>
            </a:r>
            <a:r>
              <a:rPr lang="en-US" dirty="0" smtClean="0"/>
              <a:t>b</a:t>
            </a:r>
            <a:r>
              <a:rPr lang="en-US" dirty="0" smtClean="0"/>
              <a:t>oth reactants and products are present.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Quotient Q</a:t>
            </a:r>
            <a:r>
              <a:rPr lang="en-US" sz="3200" dirty="0"/>
              <a:t>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</a:t>
            </a:r>
            <a:r>
              <a:rPr lang="en-US" dirty="0"/>
              <a:t> </a:t>
            </a:r>
            <a:r>
              <a:rPr lang="en-US" dirty="0" smtClean="0"/>
              <a:t>the equilibrium constant</a:t>
            </a: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sz="2400" dirty="0" err="1" smtClean="0"/>
              <a:t>c</a:t>
            </a:r>
            <a:r>
              <a:rPr lang="en-US" sz="2400" dirty="0" smtClean="0"/>
              <a:t>  </a:t>
            </a:r>
            <a:r>
              <a:rPr lang="en-US" dirty="0" smtClean="0"/>
              <a:t>except that the concentration of the reactants and products may not be constant. Q</a:t>
            </a:r>
            <a:r>
              <a:rPr lang="en-US" sz="2400" dirty="0" smtClean="0"/>
              <a:t>c</a:t>
            </a:r>
            <a:r>
              <a:rPr lang="en-US" dirty="0" smtClean="0"/>
              <a:t> changes over time because the concentration of the reaction are changing over time.</a:t>
            </a:r>
            <a:endParaRPr lang="en-US" dirty="0"/>
          </a:p>
        </p:txBody>
      </p:sp>
      <p:pic>
        <p:nvPicPr>
          <p:cNvPr id="17410" name="Picture 2" descr="http://bilbo.chm.uri.edu/CHM112/lectures/Image103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8056" y="5334000"/>
            <a:ext cx="2225470" cy="1069607"/>
          </a:xfrm>
          <a:prstGeom prst="rect">
            <a:avLst/>
          </a:prstGeom>
          <a:noFill/>
        </p:spPr>
      </p:pic>
      <p:pic>
        <p:nvPicPr>
          <p:cNvPr id="5" name="Picture 5" descr="http://www.chemguide.co.uk/physical/equilibria/geneqmfw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572000"/>
            <a:ext cx="7101840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33400"/>
            <a:ext cx="8534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Q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 is not a constant but it can be used to determine the direction a reaction will proceed in order to reach equilibrium.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If Q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 &gt;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, then </a:t>
            </a:r>
            <a:r>
              <a:rPr lang="en-US" sz="2400" dirty="0" smtClean="0"/>
              <a:t>the </a:t>
            </a:r>
            <a:r>
              <a:rPr lang="en-US" sz="2400" dirty="0" smtClean="0"/>
              <a:t>product concentrations is too large and the reactant concentrations is too small; in order to reach equilibrium the reaction must proceed from products to reactants; i.e. to the left.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If Q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 &lt;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, product concentrations is too small and the reactant concentrations is too large; in order to reach equilibrium the reaction must proceed from reactants to products; i.e. to the right.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If Q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 =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, then the reaction is at equilibrium and no macroscopic change in concentrations can be observed.</a:t>
            </a:r>
            <a:endParaRPr lang="en-US" sz="2400" dirty="0"/>
          </a:p>
        </p:txBody>
      </p:sp>
      <p:pic>
        <p:nvPicPr>
          <p:cNvPr id="3" name="Picture 2" descr="http://bilbo.chm.uri.edu/CHM112/lectures/Image103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5791200"/>
            <a:ext cx="1828800" cy="841007"/>
          </a:xfrm>
          <a:prstGeom prst="rect">
            <a:avLst/>
          </a:prstGeom>
          <a:noFill/>
        </p:spPr>
      </p:pic>
      <p:pic>
        <p:nvPicPr>
          <p:cNvPr id="4" name="Picture 5" descr="http://www.chemguide.co.uk/physical/equilibria/geneqmfw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257800"/>
            <a:ext cx="6629400" cy="380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</a:t>
            </a:r>
            <a:r>
              <a:rPr lang="en-US" dirty="0" err="1" smtClean="0"/>
              <a:t>Châtelier’s</a:t>
            </a:r>
            <a:r>
              <a:rPr lang="en-US" dirty="0" smtClean="0"/>
              <a:t>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If stress is applied to a reaction mixture at equilibrium, net reaction occurs in the direction that relieves stress.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4800" y="589940"/>
            <a:ext cx="845820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If a component is added to a reaction, the reaction shifts to remove the added component.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If a component is removed from a reaction, the reaction shifts to replace that component.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If the partial pressure of a component is increased, the reaction shifts to reduce the pressure.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If the partial pressure of a component is reduced, the reaction shifts to increase the pressure.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en-US" sz="2400" dirty="0">
              <a:solidFill>
                <a:srgbClr val="000000"/>
              </a:solidFill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If the temperature is increased, the reaction shifts to remove the added heat (i.e., toward the endothermic direction).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Times New Roman" pitchFamily="18" charset="0"/>
              </a:rPr>
              <a:t>If the temperature is decreased, the reaction shifts to replace the heat (i.e., toward the exothermic direction).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Catalyst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sz="2400" dirty="0" smtClean="0"/>
              <a:t>A catalyst is a substance that increases the rate of a reaction without being consumed.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Catalyst lowers the activation energy for the forward and reverse reaction.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Catalyst are not consumed by the reaction.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962400"/>
            <a:ext cx="4572000" cy="2686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382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Chemical Equilibrium</vt:lpstr>
      <vt:lpstr>Chemical Equilibrium</vt:lpstr>
      <vt:lpstr>Equilibrium Equation</vt:lpstr>
      <vt:lpstr>Composition of equilibrium mixture</vt:lpstr>
      <vt:lpstr>Reaction Quotient Qc</vt:lpstr>
      <vt:lpstr>Slide 6</vt:lpstr>
      <vt:lpstr>Le Châtelier’s Principle</vt:lpstr>
      <vt:lpstr>Slide 8</vt:lpstr>
      <vt:lpstr>Catalyst</vt:lpstr>
      <vt:lpstr>Link between chemical equilibrium and chemical kinetics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Equilibrium</dc:title>
  <dc:creator>Owner</dc:creator>
  <cp:lastModifiedBy>Owner</cp:lastModifiedBy>
  <cp:revision>1</cp:revision>
  <dcterms:created xsi:type="dcterms:W3CDTF">2011-08-14T05:14:18Z</dcterms:created>
  <dcterms:modified xsi:type="dcterms:W3CDTF">2011-08-14T08:07:28Z</dcterms:modified>
</cp:coreProperties>
</file>